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2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 type="screen16x9"/>
  <p:notesSz cx="6858000" cy="9144000"/>
  <p:embeddedFontLst>
    <p:embeddedFont>
      <p:font typeface="Abril Fatface" panose="020B0604020202020204" charset="0"/>
      <p:regular r:id="rId22"/>
    </p:embeddedFont>
    <p:embeddedFont>
      <p:font typeface="Fira Sans" panose="020B05030500000200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9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0eb83a98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0eb83a98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0c2fe574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0c2fe574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0c2fe574f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0c2fe574f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c2fe574f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0c2fe574f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0c2fe574f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0c2fe574f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0c2fe574f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0c2fe574f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fbcc811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fbcc811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0c2fe57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0c2fe57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0eb83a98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0eb83a98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0c2fe574f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0c2fe574f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0eb83a98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0eb83a98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0eb83a98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0eb83a98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0eb83a98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0eb83a98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0eb83a98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0eb83a98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0eb83a98d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0eb83a98d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1311150" y="1984950"/>
            <a:ext cx="6521700" cy="143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1311150" y="3423150"/>
            <a:ext cx="65217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title" idx="2" hasCustomPrompt="1"/>
          </p:nvPr>
        </p:nvSpPr>
        <p:spPr>
          <a:xfrm>
            <a:off x="765314" y="16686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 idx="3"/>
          </p:nvPr>
        </p:nvSpPr>
        <p:spPr>
          <a:xfrm>
            <a:off x="1627612" y="16686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627612" y="21578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4" hasCustomPrompt="1"/>
          </p:nvPr>
        </p:nvSpPr>
        <p:spPr>
          <a:xfrm>
            <a:off x="4701438" y="16686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5"/>
          </p:nvPr>
        </p:nvSpPr>
        <p:spPr>
          <a:xfrm>
            <a:off x="5563879" y="16686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6"/>
          </p:nvPr>
        </p:nvSpPr>
        <p:spPr>
          <a:xfrm>
            <a:off x="5563879" y="21578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7" hasCustomPrompt="1"/>
          </p:nvPr>
        </p:nvSpPr>
        <p:spPr>
          <a:xfrm>
            <a:off x="765162" y="33342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8"/>
          </p:nvPr>
        </p:nvSpPr>
        <p:spPr>
          <a:xfrm>
            <a:off x="1627612" y="33342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9"/>
          </p:nvPr>
        </p:nvSpPr>
        <p:spPr>
          <a:xfrm>
            <a:off x="1627612" y="38234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1588" y="3334250"/>
            <a:ext cx="862500" cy="6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14"/>
          </p:nvPr>
        </p:nvSpPr>
        <p:spPr>
          <a:xfrm>
            <a:off x="5563879" y="3334250"/>
            <a:ext cx="2814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5"/>
          </p:nvPr>
        </p:nvSpPr>
        <p:spPr>
          <a:xfrm>
            <a:off x="5563879" y="3823475"/>
            <a:ext cx="2814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/>
          </p:nvPr>
        </p:nvSpPr>
        <p:spPr>
          <a:xfrm>
            <a:off x="941827" y="1613513"/>
            <a:ext cx="2613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941825" y="1978678"/>
            <a:ext cx="26139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 idx="3"/>
          </p:nvPr>
        </p:nvSpPr>
        <p:spPr>
          <a:xfrm>
            <a:off x="941826" y="3176834"/>
            <a:ext cx="2613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4"/>
          </p:nvPr>
        </p:nvSpPr>
        <p:spPr>
          <a:xfrm>
            <a:off x="941825" y="3542000"/>
            <a:ext cx="2613900" cy="10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815200" y="1812875"/>
            <a:ext cx="2201400" cy="8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815200" y="2666125"/>
            <a:ext cx="22014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3"/>
          </p:nvPr>
        </p:nvSpPr>
        <p:spPr>
          <a:xfrm>
            <a:off x="3471300" y="2498675"/>
            <a:ext cx="2201400" cy="8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4"/>
          </p:nvPr>
        </p:nvSpPr>
        <p:spPr>
          <a:xfrm>
            <a:off x="3471300" y="3351925"/>
            <a:ext cx="22014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5"/>
          </p:nvPr>
        </p:nvSpPr>
        <p:spPr>
          <a:xfrm>
            <a:off x="6127400" y="1812875"/>
            <a:ext cx="2201400" cy="8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6"/>
          </p:nvPr>
        </p:nvSpPr>
        <p:spPr>
          <a:xfrm>
            <a:off x="6127400" y="2666125"/>
            <a:ext cx="22014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 idx="2"/>
          </p:nvPr>
        </p:nvSpPr>
        <p:spPr>
          <a:xfrm>
            <a:off x="8152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8152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3"/>
          </p:nvPr>
        </p:nvSpPr>
        <p:spPr>
          <a:xfrm>
            <a:off x="34713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4"/>
          </p:nvPr>
        </p:nvSpPr>
        <p:spPr>
          <a:xfrm>
            <a:off x="34713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5"/>
          </p:nvPr>
        </p:nvSpPr>
        <p:spPr>
          <a:xfrm>
            <a:off x="6127401" y="2634100"/>
            <a:ext cx="22014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6"/>
          </p:nvPr>
        </p:nvSpPr>
        <p:spPr>
          <a:xfrm>
            <a:off x="6127400" y="3123325"/>
            <a:ext cx="2201400" cy="11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/>
          </p:nvPr>
        </p:nvSpPr>
        <p:spPr>
          <a:xfrm>
            <a:off x="1261452" y="2448675"/>
            <a:ext cx="3000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261450" y="1636500"/>
            <a:ext cx="30006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3"/>
          </p:nvPr>
        </p:nvSpPr>
        <p:spPr>
          <a:xfrm>
            <a:off x="4881861" y="2448675"/>
            <a:ext cx="3000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4"/>
          </p:nvPr>
        </p:nvSpPr>
        <p:spPr>
          <a:xfrm>
            <a:off x="4881852" y="1636500"/>
            <a:ext cx="30006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5"/>
          </p:nvPr>
        </p:nvSpPr>
        <p:spPr>
          <a:xfrm>
            <a:off x="1261486" y="4013600"/>
            <a:ext cx="3000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ubTitle" idx="6"/>
          </p:nvPr>
        </p:nvSpPr>
        <p:spPr>
          <a:xfrm>
            <a:off x="1261475" y="3201500"/>
            <a:ext cx="30006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7"/>
          </p:nvPr>
        </p:nvSpPr>
        <p:spPr>
          <a:xfrm>
            <a:off x="4881896" y="4013600"/>
            <a:ext cx="3000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8"/>
          </p:nvPr>
        </p:nvSpPr>
        <p:spPr>
          <a:xfrm>
            <a:off x="4881897" y="3201500"/>
            <a:ext cx="30006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2"/>
          </p:nvPr>
        </p:nvSpPr>
        <p:spPr>
          <a:xfrm>
            <a:off x="810500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1"/>
          </p:nvPr>
        </p:nvSpPr>
        <p:spPr>
          <a:xfrm>
            <a:off x="767900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3"/>
          </p:nvPr>
        </p:nvSpPr>
        <p:spPr>
          <a:xfrm>
            <a:off x="3499033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4"/>
          </p:nvPr>
        </p:nvSpPr>
        <p:spPr>
          <a:xfrm>
            <a:off x="3456438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5"/>
          </p:nvPr>
        </p:nvSpPr>
        <p:spPr>
          <a:xfrm>
            <a:off x="6187567" y="178750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6"/>
          </p:nvPr>
        </p:nvSpPr>
        <p:spPr>
          <a:xfrm>
            <a:off x="6144962" y="2276725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 idx="7"/>
          </p:nvPr>
        </p:nvSpPr>
        <p:spPr>
          <a:xfrm>
            <a:off x="810500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8"/>
          </p:nvPr>
        </p:nvSpPr>
        <p:spPr>
          <a:xfrm>
            <a:off x="767875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 idx="9"/>
          </p:nvPr>
        </p:nvSpPr>
        <p:spPr>
          <a:xfrm>
            <a:off x="3499033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13"/>
          </p:nvPr>
        </p:nvSpPr>
        <p:spPr>
          <a:xfrm>
            <a:off x="3456438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title" idx="14"/>
          </p:nvPr>
        </p:nvSpPr>
        <p:spPr>
          <a:xfrm>
            <a:off x="6187567" y="3323050"/>
            <a:ext cx="21459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15"/>
          </p:nvPr>
        </p:nvSpPr>
        <p:spPr>
          <a:xfrm>
            <a:off x="6144962" y="3820337"/>
            <a:ext cx="2231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907775" y="1458850"/>
            <a:ext cx="33837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2057350" y="539505"/>
            <a:ext cx="50292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2674000" y="1449455"/>
            <a:ext cx="3795900" cy="11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72900" y="1907700"/>
            <a:ext cx="4746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248000" y="1907700"/>
            <a:ext cx="1748700" cy="13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72900" y="2733376"/>
            <a:ext cx="4746900" cy="4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6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13250" y="1670975"/>
            <a:ext cx="3622800" cy="29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07853" y="1670975"/>
            <a:ext cx="3622800" cy="29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4327875" y="1540550"/>
            <a:ext cx="304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4327875" y="2113250"/>
            <a:ext cx="3846600" cy="16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780650" y="1443400"/>
            <a:ext cx="5582700" cy="24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395800" y="1383000"/>
            <a:ext cx="43524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709475" y="2621800"/>
            <a:ext cx="37251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5209025" y="973525"/>
            <a:ext cx="2347800" cy="17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bril Fatface"/>
              <a:buNone/>
              <a:defRPr sz="3200">
                <a:solidFill>
                  <a:schemeClr val="l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●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○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Fira Sans"/>
              <a:buChar char="■"/>
              <a:defRPr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Astronomy </a:t>
            </a:r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1"/>
          </p:nvPr>
        </p:nvSpPr>
        <p:spPr>
          <a:xfrm>
            <a:off x="1956750" y="3558149"/>
            <a:ext cx="5230500" cy="4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find something in the sky?</a:t>
            </a:r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body" idx="1"/>
          </p:nvPr>
        </p:nvSpPr>
        <p:spPr>
          <a:xfrm>
            <a:off x="713250" y="1234675"/>
            <a:ext cx="7717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Angles are used for positioning of stars and other objects in the night sky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ctrTitle"/>
          </p:nvPr>
        </p:nvSpPr>
        <p:spPr>
          <a:xfrm>
            <a:off x="1956756" y="1139838"/>
            <a:ext cx="5230500" cy="24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Celestial Sphere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Celestial Sphere</a:t>
            </a:r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Sphere of arbitrary radius; tool of astronomy used to represent objects in the night sky.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rotates in the center with celestial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fixed on the surface.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rotates Eastwards or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Counterclockwise looking downwards to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way of representing position of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stars than as starhopping instructions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089" y="1786500"/>
            <a:ext cx="4522912" cy="335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>
            <a:spLocks noGrp="1"/>
          </p:cNvSpPr>
          <p:nvPr>
            <p:ph type="title"/>
          </p:nvPr>
        </p:nvSpPr>
        <p:spPr>
          <a:xfrm>
            <a:off x="-59327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Ecliptic and the Equinoxes</a:t>
            </a:r>
            <a:endParaRPr/>
          </a:p>
        </p:txBody>
      </p:sp>
      <p:sp>
        <p:nvSpPr>
          <p:cNvPr id="195" name="Google Shape;195;p37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Earth’s orbital axis isn’t perpendicular to rotational axis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Sun’s distance from equator changes with Earth’s position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orbit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Sun’s path (ecliptic) crosses equator twice per orbit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(during March and September)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Intersection points in celestial sphere are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called equinoxes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(Often confused with the other equinoxes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are points in time)</a:t>
            </a:r>
            <a:endParaRPr/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532" y="2779325"/>
            <a:ext cx="4025467" cy="23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Celestial Coordinates (equitorial)</a:t>
            </a:r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1"/>
          </p:nvPr>
        </p:nvSpPr>
        <p:spPr>
          <a:xfrm>
            <a:off x="178775" y="1112200"/>
            <a:ext cx="5404800" cy="40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Positions of stars in celestial sphere defined by Right Ascension and Declination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Ascension (measured in time) : Angular distance between March Equinox and celestial object, in anti-clockwise direction, when viewing down on North (eastward)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Declination (Measured in degrees): Shortest angular distance northwards between star and celestial equator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 Angle (Measured in whatever)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to position on Earth and time; defined as angular distance between plane perpendicular to surface of viewer and plane of star perpendicular to equator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575" y="1543498"/>
            <a:ext cx="3560425" cy="36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Visibility of stars</a:t>
            </a:r>
            <a:endParaRPr/>
          </a:p>
        </p:txBody>
      </p:sp>
      <p:sp>
        <p:nvSpPr>
          <p:cNvPr id="209" name="Google Shape;209;p39"/>
          <p:cNvSpPr txBox="1">
            <a:spLocks noGrp="1"/>
          </p:cNvSpPr>
          <p:nvPr>
            <p:ph type="body" idx="1"/>
          </p:nvPr>
        </p:nvSpPr>
        <p:spPr>
          <a:xfrm>
            <a:off x="369425" y="1535750"/>
            <a:ext cx="3935100" cy="335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Northern Hemisphere: Stars with declination between 90</a:t>
            </a:r>
            <a:r>
              <a:rPr lang="en">
                <a:solidFill>
                  <a:srgbClr val="FFFFFF"/>
                </a:solidFill>
              </a:rPr>
              <a:t>° and -(90-φ) will be visible and stars with declination greater than 90° - </a:t>
            </a:r>
            <a:r>
              <a:rPr lang="en" i="1">
                <a:solidFill>
                  <a:srgbClr val="FFFFFF"/>
                </a:solidFill>
              </a:rPr>
              <a:t>φ </a:t>
            </a:r>
            <a:r>
              <a:rPr lang="en">
                <a:solidFill>
                  <a:srgbClr val="FFFFFF"/>
                </a:solidFill>
              </a:rPr>
              <a:t>do not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At Southern Hemisphere (φ is negative): Stars with declination between -90° and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(90° + φ) will be visible and stars with declination less than 90° + </a:t>
            </a:r>
            <a:r>
              <a:rPr lang="en" i="1">
                <a:solidFill>
                  <a:srgbClr val="FFFFFF"/>
                </a:solidFill>
              </a:rPr>
              <a:t>φ </a:t>
            </a:r>
            <a:r>
              <a:rPr lang="en">
                <a:solidFill>
                  <a:srgbClr val="FFFFFF"/>
                </a:solidFill>
              </a:rPr>
              <a:t>do not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 Equator: All stars will be visible and no stars are circumpolar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108830"/>
            <a:ext cx="4572000" cy="3034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97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 celestial coord system (Alt-Azi)</a:t>
            </a:r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50079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of celestial objects dependant on observer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Azimuth:  Eastwardness of celestial object from North direction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Altitude: Elevation between object and horizon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Zenith: 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Celestial Meridian: Circle (check diagram)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096" y="1980375"/>
            <a:ext cx="3281900" cy="31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Astronomy</a:t>
            </a:r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Being the oldest natural science, Astronomy encompasses the study of a multitude of objects and phenomena, all of which grouped into their own branches.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Positional Astronomy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Celestial Mechanics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Optics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Spectroscopy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Cosmology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Astrobiology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Astronomy vs Astrology</a:t>
            </a:r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Not too long ago, the study of Astronomy was almost indistinguishable from Astrology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Now, one is a branch of science, the other fortune telling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187" y="2510978"/>
            <a:ext cx="3035620" cy="21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Night Sky</a:t>
            </a:r>
            <a:endParaRPr/>
          </a:p>
        </p:txBody>
      </p:sp>
      <p:sp>
        <p:nvSpPr>
          <p:cNvPr id="132" name="Google Shape;132;p28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see?</a:t>
            </a:r>
            <a:endParaRPr/>
          </a:p>
        </p:txBody>
      </p:sp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300" y="1805125"/>
            <a:ext cx="3093225" cy="23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24" y="1844424"/>
            <a:ext cx="4146842" cy="27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13560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in the Night Sky</a:t>
            </a:r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see with your naked eyes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The moon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Stars and planets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Clouds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9"/>
          <p:cNvSpPr txBox="1"/>
          <p:nvPr/>
        </p:nvSpPr>
        <p:spPr>
          <a:xfrm>
            <a:off x="713225" y="2617650"/>
            <a:ext cx="286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Throughout the night, does the objects in the Night Sky move?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700" y="2681775"/>
            <a:ext cx="3282299" cy="24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8100" y="-54850"/>
            <a:ext cx="2672502" cy="267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 of the earth</a:t>
            </a:r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earth rotates, causing objects to rise and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direction does the earth rotate in?</a:t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038" y="2017107"/>
            <a:ext cx="4079875" cy="28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 of the earth</a:t>
            </a:r>
            <a:endParaRPr/>
          </a:p>
        </p:txBody>
      </p:sp>
      <p:sp>
        <p:nvSpPr>
          <p:cNvPr id="156" name="Google Shape;156;p31"/>
          <p:cNvSpPr txBox="1">
            <a:spLocks noGrp="1"/>
          </p:cNvSpPr>
          <p:nvPr>
            <p:ph type="body" idx="1"/>
          </p:nvPr>
        </p:nvSpPr>
        <p:spPr>
          <a:xfrm>
            <a:off x="713225" y="3979500"/>
            <a:ext cx="7717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Earth’s axial tilt is what causes seasons, and changes in the night sky throughout the year</a:t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063" y="1158907"/>
            <a:ext cx="4079875" cy="28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 of the earth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713250" y="1234675"/>
            <a:ext cx="7717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Tidal forces from Moon have slowed the earth’s rotation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Precession also changes the axial tilt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Sidereal vs Solar day</a:t>
            </a:r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body" idx="1"/>
          </p:nvPr>
        </p:nvSpPr>
        <p:spPr>
          <a:xfrm>
            <a:off x="713250" y="1234675"/>
            <a:ext cx="77175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2 definitions of a day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 sidereal day is where the earth rotates 360 degrees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 solar day is where the same point faces the sun again</a:t>
            </a:r>
            <a:endParaRPr/>
          </a:p>
        </p:txBody>
      </p:sp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25" y="2142125"/>
            <a:ext cx="3947692" cy="29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600" y="2721125"/>
            <a:ext cx="4729400" cy="24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Galaxy Background Breakthrough by Slidesgo">
  <a:themeElements>
    <a:clrScheme name="Simple Light">
      <a:dk1>
        <a:srgbClr val="000000"/>
      </a:dk1>
      <a:lt1>
        <a:srgbClr val="FFFFFF"/>
      </a:lt1>
      <a:dk2>
        <a:srgbClr val="682DD3"/>
      </a:dk2>
      <a:lt2>
        <a:srgbClr val="631E7B"/>
      </a:lt2>
      <a:accent1>
        <a:srgbClr val="3A15A2"/>
      </a:accent1>
      <a:accent2>
        <a:srgbClr val="000000"/>
      </a:accent2>
      <a:accent3>
        <a:srgbClr val="FFFFFF"/>
      </a:accent3>
      <a:accent4>
        <a:srgbClr val="682DD3"/>
      </a:accent4>
      <a:accent5>
        <a:srgbClr val="631E7B"/>
      </a:accent5>
      <a:accent6>
        <a:srgbClr val="3A15A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761D2D0BDA9643B9803370FF879D89" ma:contentTypeVersion="10" ma:contentTypeDescription="Create a new document." ma:contentTypeScope="" ma:versionID="4100fd01f068dc37e298de0abf9537c0">
  <xsd:schema xmlns:xsd="http://www.w3.org/2001/XMLSchema" xmlns:xs="http://www.w3.org/2001/XMLSchema" xmlns:p="http://schemas.microsoft.com/office/2006/metadata/properties" xmlns:ns2="63144dc3-89a8-4093-a4b9-2bb0b36196d9" targetNamespace="http://schemas.microsoft.com/office/2006/metadata/properties" ma:root="true" ma:fieldsID="3d770670a92215a0763f6b460126ad68" ns2:_="">
    <xsd:import namespace="63144dc3-89a8-4093-a4b9-2bb0b36196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44dc3-89a8-4093-a4b9-2bb0b36196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B4F1309-077D-43EB-8A8E-BFB1BB723B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144dc3-89a8-4093-a4b9-2bb0b36196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AB8E67-EC31-4A8B-8BAB-D8DC993040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CCCEA7-A4B3-4727-926F-DB8008C2560B}">
  <ds:schemaRefs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63144dc3-89a8-4093-a4b9-2bb0b36196d9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On-screen Show (16:9)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Abril Fatface</vt:lpstr>
      <vt:lpstr>Fira Sans</vt:lpstr>
      <vt:lpstr>Arial</vt:lpstr>
      <vt:lpstr>Elegant Galaxy Background Breakthrough by Slidesgo</vt:lpstr>
      <vt:lpstr>Introduction to Astronomy </vt:lpstr>
      <vt:lpstr>Astronomy</vt:lpstr>
      <vt:lpstr>Astronomy vs Astrology</vt:lpstr>
      <vt:lpstr>The Night Sky</vt:lpstr>
      <vt:lpstr>Objects in the Night Sky</vt:lpstr>
      <vt:lpstr>Rotation of the earth</vt:lpstr>
      <vt:lpstr>Rotation of the earth</vt:lpstr>
      <vt:lpstr>Rotation of the earth</vt:lpstr>
      <vt:lpstr>Sidereal vs Solar day</vt:lpstr>
      <vt:lpstr>How do we find something in the sky?</vt:lpstr>
      <vt:lpstr>The Celestial Sphere</vt:lpstr>
      <vt:lpstr>What is the Celestial Sphere</vt:lpstr>
      <vt:lpstr>The Ecliptic and the Equinoxes</vt:lpstr>
      <vt:lpstr>Celestial Coordinates (equitorial)</vt:lpstr>
      <vt:lpstr>Visibility of stars</vt:lpstr>
      <vt:lpstr>The other celestial coord system (Alt-Azi)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Astronomy </dc:title>
  <cp:lastModifiedBy>Prannaya</cp:lastModifiedBy>
  <cp:revision>1</cp:revision>
  <dcterms:modified xsi:type="dcterms:W3CDTF">2022-01-29T07:31:31Z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0x010100BA761D2D0BDA9643B9803370FF879D89</vt:lpwstr>
  </property>
</Properties>
</file>